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6"/>
  </p:notesMasterIdLst>
  <p:handoutMasterIdLst>
    <p:handoutMasterId r:id="rId27"/>
  </p:handoutMasterIdLst>
  <p:sldIdLst>
    <p:sldId id="296" r:id="rId2"/>
    <p:sldId id="297" r:id="rId3"/>
    <p:sldId id="298" r:id="rId4"/>
    <p:sldId id="299" r:id="rId5"/>
    <p:sldId id="300" r:id="rId6"/>
    <p:sldId id="314" r:id="rId7"/>
    <p:sldId id="301" r:id="rId8"/>
    <p:sldId id="315" r:id="rId9"/>
    <p:sldId id="316" r:id="rId10"/>
    <p:sldId id="302" r:id="rId11"/>
    <p:sldId id="303" r:id="rId12"/>
    <p:sldId id="304" r:id="rId13"/>
    <p:sldId id="305" r:id="rId14"/>
    <p:sldId id="317" r:id="rId15"/>
    <p:sldId id="318" r:id="rId16"/>
    <p:sldId id="306" r:id="rId17"/>
    <p:sldId id="307" r:id="rId18"/>
    <p:sldId id="308" r:id="rId19"/>
    <p:sldId id="309" r:id="rId20"/>
    <p:sldId id="310" r:id="rId21"/>
    <p:sldId id="311" r:id="rId22"/>
    <p:sldId id="313" r:id="rId23"/>
    <p:sldId id="319" r:id="rId24"/>
    <p:sldId id="320" r:id="rId25"/>
  </p:sldIdLst>
  <p:sldSz cx="9144000" cy="6858000" type="screen4x3"/>
  <p:notesSz cx="6858000" cy="99456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620"/>
    <p:restoredTop sz="80066" autoAdjust="0"/>
  </p:normalViewPr>
  <p:slideViewPr>
    <p:cSldViewPr>
      <p:cViewPr varScale="1">
        <p:scale>
          <a:sx n="74" d="100"/>
          <a:sy n="74" d="100"/>
        </p:scale>
        <p:origin x="-69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Sheet1!$A$6</c:f>
              <c:strCache>
                <c:ptCount val="1"/>
                <c:pt idx="0">
                  <c:v>ARPU</c:v>
                </c:pt>
              </c:strCache>
            </c:strRef>
          </c:tx>
          <c:marker>
            <c:symbol val="none"/>
          </c:marker>
          <c:dLbls>
            <c:dLblPos val="t"/>
            <c:showVal val="1"/>
          </c:dLbls>
          <c:cat>
            <c:strRef>
              <c:f>Sheet1!$B$1:$D$1</c:f>
              <c:strCache>
                <c:ptCount val="3"/>
                <c:pt idx="0">
                  <c:v>1-7th March</c:v>
                </c:pt>
                <c:pt idx="1">
                  <c:v>15th -21st March</c:v>
                </c:pt>
                <c:pt idx="2">
                  <c:v>22nd – 28th March</c:v>
                </c:pt>
              </c:strCache>
            </c:strRef>
          </c:cat>
          <c:val>
            <c:numRef>
              <c:f>Sheet1!$B$6:$D$6</c:f>
              <c:numCache>
                <c:formatCode>_(* #,##0_);_(* \(#,##0\);_(* "-"??_);_(@_)</c:formatCode>
                <c:ptCount val="3"/>
                <c:pt idx="0">
                  <c:v>80</c:v>
                </c:pt>
                <c:pt idx="1">
                  <c:v>76.5</c:v>
                </c:pt>
                <c:pt idx="2">
                  <c:v>74.8</c:v>
                </c:pt>
              </c:numCache>
            </c:numRef>
          </c:val>
        </c:ser>
        <c:dLbls>
          <c:showVal val="1"/>
        </c:dLbls>
        <c:marker val="1"/>
        <c:axId val="60878848"/>
        <c:axId val="60322176"/>
      </c:lineChart>
      <c:catAx>
        <c:axId val="60878848"/>
        <c:scaling>
          <c:orientation val="minMax"/>
        </c:scaling>
        <c:axPos val="b"/>
        <c:majorTickMark val="none"/>
        <c:tickLblPos val="nextTo"/>
        <c:crossAx val="60322176"/>
        <c:crosses val="autoZero"/>
        <c:auto val="1"/>
        <c:lblAlgn val="ctr"/>
        <c:lblOffset val="100"/>
      </c:catAx>
      <c:valAx>
        <c:axId val="60322176"/>
        <c:scaling>
          <c:orientation val="minMax"/>
        </c:scaling>
        <c:delete val="1"/>
        <c:axPos val="l"/>
        <c:numFmt formatCode="_(* #,##0_);_(* \(#,##0\);_(* &quot;-&quot;??_);_(@_)" sourceLinked="1"/>
        <c:tickLblPos val="nextTo"/>
        <c:crossAx val="60878848"/>
        <c:crosses val="autoZero"/>
        <c:crossBetween val="between"/>
      </c:valAx>
    </c:plotArea>
    <c:plotVisOnly val="1"/>
    <c:dispBlanksAs val="gap"/>
  </c:chart>
  <c:spPr>
    <a:solidFill>
      <a:schemeClr val="lt1"/>
    </a:solidFill>
    <a:ln w="127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B4BC81-39E2-469D-BB40-E32805F088E3}" type="datetimeFigureOut">
              <a:rPr lang="en-GB"/>
              <a:pPr/>
              <a:t>08/04/2012</a:t>
            </a:fld>
            <a:endParaRPr lang="en-GB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880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44880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91317C-D2BF-4FF8-AF87-53C75E08E20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09915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74AF61-CFA6-415D-B3BC-395930E0E9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20359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68635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5FF22F-DCB6-48EF-AD3B-4FD7A6813D1B}" type="slidenum">
              <a:rPr lang="en-US"/>
              <a:pPr/>
              <a:t>13</a:t>
            </a:fld>
            <a:endParaRPr lang="en-US"/>
          </a:p>
        </p:txBody>
      </p:sp>
      <p:sp>
        <p:nvSpPr>
          <p:cNvPr id="1796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6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A2EE24-F2A5-40CC-B56A-8AD640769104}" type="slidenum">
              <a:rPr lang="en-US"/>
              <a:pPr/>
              <a:t>16</a:t>
            </a:fld>
            <a:endParaRPr lang="en-US"/>
          </a:p>
        </p:txBody>
      </p:sp>
      <p:sp>
        <p:nvSpPr>
          <p:cNvPr id="1797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7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ED9A74-6BC7-4FA2-B895-14E9B6D4CF31}" type="slidenum">
              <a:rPr lang="en-US"/>
              <a:pPr/>
              <a:t>17</a:t>
            </a:fld>
            <a:endParaRPr lang="en-US"/>
          </a:p>
        </p:txBody>
      </p:sp>
      <p:sp>
        <p:nvSpPr>
          <p:cNvPr id="179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CD50B-81DC-4A90-BCC6-46085B40CCE7}" type="slidenum">
              <a:rPr lang="en-US"/>
              <a:pPr/>
              <a:t>18</a:t>
            </a:fld>
            <a:endParaRPr lang="en-US"/>
          </a:p>
        </p:txBody>
      </p:sp>
      <p:sp>
        <p:nvSpPr>
          <p:cNvPr id="1800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0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7101C7-8B52-46E1-9A97-B69BEC0E59F3}" type="slidenum">
              <a:rPr lang="en-US"/>
              <a:pPr/>
              <a:t>19</a:t>
            </a:fld>
            <a:endParaRPr lang="en-US"/>
          </a:p>
        </p:txBody>
      </p:sp>
      <p:sp>
        <p:nvSpPr>
          <p:cNvPr id="1801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1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8365F2-01DA-4F9F-8CBF-63DD1600ADAF}" type="slidenum">
              <a:rPr lang="en-US"/>
              <a:pPr/>
              <a:t>20</a:t>
            </a:fld>
            <a:endParaRPr lang="en-US"/>
          </a:p>
        </p:txBody>
      </p:sp>
      <p:sp>
        <p:nvSpPr>
          <p:cNvPr id="1802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FE2137-9A77-4602-9371-D87CB1FF5F22}" type="slidenum">
              <a:rPr lang="en-US"/>
              <a:pPr/>
              <a:t>21</a:t>
            </a:fld>
            <a:endParaRPr lang="en-US"/>
          </a:p>
        </p:txBody>
      </p:sp>
      <p:sp>
        <p:nvSpPr>
          <p:cNvPr id="1803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3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4960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8725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F7CC0E-C30E-45AE-9B3D-517266E600BB}" type="slidenum">
              <a:rPr lang="en-US"/>
              <a:pPr/>
              <a:t>3</a:t>
            </a:fld>
            <a:endParaRPr lang="en-US"/>
          </a:p>
        </p:txBody>
      </p:sp>
      <p:sp>
        <p:nvSpPr>
          <p:cNvPr id="1786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6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DA7511-6EB9-468B-AECF-F9ACEF855F20}" type="slidenum">
              <a:rPr lang="en-US"/>
              <a:pPr/>
              <a:t>4</a:t>
            </a:fld>
            <a:endParaRPr lang="en-US"/>
          </a:p>
        </p:txBody>
      </p:sp>
      <p:sp>
        <p:nvSpPr>
          <p:cNvPr id="1787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7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7AB5FB-2FA1-4D58-B816-96041541AD7E}" type="slidenum">
              <a:rPr lang="en-US"/>
              <a:pPr/>
              <a:t>5</a:t>
            </a:fld>
            <a:endParaRPr lang="en-US"/>
          </a:p>
        </p:txBody>
      </p:sp>
      <p:sp>
        <p:nvSpPr>
          <p:cNvPr id="1789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9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5B24FB-7829-43AD-88EB-B55D01DA246B}" type="slidenum">
              <a:rPr lang="en-US"/>
              <a:pPr/>
              <a:t>7</a:t>
            </a:fld>
            <a:endParaRPr lang="en-US"/>
          </a:p>
        </p:txBody>
      </p:sp>
      <p:sp>
        <p:nvSpPr>
          <p:cNvPr id="1790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0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971082-ECCB-4DE6-8CC7-7411E5C2CED5}" type="slidenum">
              <a:rPr lang="en-US"/>
              <a:pPr/>
              <a:t>10</a:t>
            </a:fld>
            <a:endParaRPr lang="en-US"/>
          </a:p>
        </p:txBody>
      </p:sp>
      <p:sp>
        <p:nvSpPr>
          <p:cNvPr id="1792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96DBAC-BDF2-45CF-9572-B8713781A4A1}" type="slidenum">
              <a:rPr lang="en-US"/>
              <a:pPr/>
              <a:t>11</a:t>
            </a:fld>
            <a:endParaRPr lang="en-US"/>
          </a:p>
        </p:txBody>
      </p:sp>
      <p:sp>
        <p:nvSpPr>
          <p:cNvPr id="1793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3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B014D0-E205-45DB-B85E-697D8696E636}" type="slidenum">
              <a:rPr lang="en-US"/>
              <a:pPr/>
              <a:t>12</a:t>
            </a:fld>
            <a:endParaRPr lang="en-US"/>
          </a:p>
        </p:txBody>
      </p:sp>
      <p:sp>
        <p:nvSpPr>
          <p:cNvPr id="1794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4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888B650-E872-4330-923C-75F484921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696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600200"/>
            <a:ext cx="37719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37719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28600" y="6381750"/>
            <a:ext cx="85344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2009 Pearson Education, Inc.  Publishing as Prentice Hall		         14-</a:t>
            </a:r>
            <a:fld id="{B64D5BFA-1AB4-4BB3-8C49-035538C756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3829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E0304-B3B4-4527-9979-C6823460BD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2B4C3-2F84-4914-B2C1-DA4370C24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3B71A-FB0E-4598-9FF8-5EF430144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308AB-03B1-4CA7-9DD8-6341975E31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40155-96FB-4DD1-B680-2D6838088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C78D0-B313-4722-8C09-4472CEA362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68973-668C-413B-9E2D-B26E6D045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696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37719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6300" y="1600200"/>
            <a:ext cx="37719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28600" y="6381750"/>
            <a:ext cx="85344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2009 Pearson Education, Inc.  Publishing as Prentice Hall		         14-</a:t>
            </a:r>
            <a:fld id="{C83D85AA-83D5-4A68-A5CB-0CF9945878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7427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EB77D45-438F-412D-B86F-6260B955B3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2" r:id="rId2"/>
    <p:sldLayoutId id="2147483701" r:id="rId3"/>
    <p:sldLayoutId id="2147483700" r:id="rId4"/>
    <p:sldLayoutId id="2147483699" r:id="rId5"/>
    <p:sldLayoutId id="2147483698" r:id="rId6"/>
    <p:sldLayoutId id="2147483697" r:id="rId7"/>
    <p:sldLayoutId id="2147483696" r:id="rId8"/>
    <p:sldLayoutId id="2147483704" r:id="rId9"/>
    <p:sldLayoutId id="2147483705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Pricing Strategy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MKT 460 (Strategic Marketing)</a:t>
            </a:r>
          </a:p>
          <a:p>
            <a:r>
              <a:rPr lang="en-US" dirty="0" err="1" smtClean="0"/>
              <a:t>Taufique</a:t>
            </a:r>
            <a:r>
              <a:rPr lang="en-US" dirty="0" smtClean="0"/>
              <a:t> </a:t>
            </a:r>
            <a:r>
              <a:rPr lang="en-US" dirty="0" err="1" smtClean="0"/>
              <a:t>Hossain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24738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20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/>
          <a:lstStyle/>
          <a:p>
            <a:r>
              <a:rPr lang="en-US" dirty="0"/>
              <a:t>Step 3: Estimating Costs</a:t>
            </a:r>
          </a:p>
        </p:txBody>
      </p:sp>
      <p:pic>
        <p:nvPicPr>
          <p:cNvPr id="17520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44" t="2815" r="2003" b="1466"/>
          <a:stretch>
            <a:fillRect/>
          </a:stretch>
        </p:blipFill>
        <p:spPr>
          <a:xfrm>
            <a:off x="685800" y="2438400"/>
            <a:ext cx="3886200" cy="2590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52068" name="Rectangle 4"/>
          <p:cNvSpPr>
            <a:spLocks noChangeArrowheads="1"/>
          </p:cNvSpPr>
          <p:nvPr/>
        </p:nvSpPr>
        <p:spPr bwMode="auto">
          <a:xfrm>
            <a:off x="4800600" y="1676400"/>
            <a:ext cx="3886200" cy="990600"/>
          </a:xfrm>
          <a:prstGeom prst="rect">
            <a:avLst/>
          </a:prstGeom>
          <a:gradFill rotWithShape="1">
            <a:gsLst>
              <a:gs pos="0">
                <a:srgbClr val="FFDD4F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C7DB0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r>
              <a:rPr lang="en-US" sz="3200"/>
              <a:t>Types of Costs</a:t>
            </a:r>
          </a:p>
        </p:txBody>
      </p:sp>
      <p:sp>
        <p:nvSpPr>
          <p:cNvPr id="1752069" name="Rectangle 5"/>
          <p:cNvSpPr>
            <a:spLocks noChangeArrowheads="1"/>
          </p:cNvSpPr>
          <p:nvPr/>
        </p:nvSpPr>
        <p:spPr bwMode="auto">
          <a:xfrm>
            <a:off x="4800600" y="5029200"/>
            <a:ext cx="3886200" cy="990600"/>
          </a:xfrm>
          <a:prstGeom prst="rect">
            <a:avLst/>
          </a:prstGeom>
          <a:gradFill rotWithShape="1">
            <a:gsLst>
              <a:gs pos="0">
                <a:srgbClr val="FFDD4F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C7DB0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r>
              <a:rPr lang="en-US" sz="3200"/>
              <a:t>Target Costing</a:t>
            </a:r>
          </a:p>
        </p:txBody>
      </p:sp>
      <p:sp>
        <p:nvSpPr>
          <p:cNvPr id="1752070" name="Rectangle 6"/>
          <p:cNvSpPr>
            <a:spLocks noChangeArrowheads="1"/>
          </p:cNvSpPr>
          <p:nvPr/>
        </p:nvSpPr>
        <p:spPr bwMode="auto">
          <a:xfrm>
            <a:off x="4800600" y="3276600"/>
            <a:ext cx="3886200" cy="1066800"/>
          </a:xfrm>
          <a:prstGeom prst="rect">
            <a:avLst/>
          </a:prstGeom>
          <a:gradFill rotWithShape="1">
            <a:gsLst>
              <a:gs pos="0">
                <a:srgbClr val="FFDD4F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C7DB0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r>
              <a:rPr lang="en-US" sz="3200"/>
              <a:t>Accumulated 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200"/>
              <a:t>Production</a:t>
            </a:r>
          </a:p>
        </p:txBody>
      </p:sp>
    </p:spTree>
    <p:extLst>
      <p:ext uri="{BB962C8B-B14F-4D97-AF65-F5344CB8AC3E}">
        <p14:creationId xmlns:p14="http://schemas.microsoft.com/office/powerpoint/2010/main" xmlns="" val="1749627284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5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5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5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5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2068" grpId="0" animBg="1"/>
      <p:bldP spid="1752069" grpId="0" animBg="1"/>
      <p:bldP spid="175207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30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696200" cy="1020762"/>
          </a:xfrm>
        </p:spPr>
        <p:txBody>
          <a:bodyPr/>
          <a:lstStyle/>
          <a:p>
            <a:r>
              <a:rPr lang="en-US" dirty="0"/>
              <a:t>Cost Terms and Production</a:t>
            </a:r>
          </a:p>
        </p:txBody>
      </p:sp>
      <p:sp>
        <p:nvSpPr>
          <p:cNvPr id="17530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447800"/>
            <a:ext cx="3505200" cy="4953000"/>
          </a:xfrm>
        </p:spPr>
        <p:txBody>
          <a:bodyPr/>
          <a:lstStyle/>
          <a:p>
            <a:r>
              <a:rPr lang="en-US" sz="2800"/>
              <a:t>Fixed costs</a:t>
            </a:r>
          </a:p>
          <a:p>
            <a:r>
              <a:rPr lang="en-US" sz="2800"/>
              <a:t>Variable costs</a:t>
            </a:r>
          </a:p>
          <a:p>
            <a:r>
              <a:rPr lang="en-US" sz="2800"/>
              <a:t>Total costs</a:t>
            </a:r>
          </a:p>
          <a:p>
            <a:r>
              <a:rPr lang="en-US" sz="2800"/>
              <a:t>Average cost</a:t>
            </a:r>
          </a:p>
          <a:p>
            <a:r>
              <a:rPr lang="en-US" sz="2800"/>
              <a:t>Cost at different levels of production</a:t>
            </a:r>
          </a:p>
        </p:txBody>
      </p:sp>
      <p:pic>
        <p:nvPicPr>
          <p:cNvPr id="1753092" name="Picture 4" descr="fig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410200" y="1143000"/>
            <a:ext cx="1922463" cy="54864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5806969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5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53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53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53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53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5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309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Cost </a:t>
            </a:r>
            <a:r>
              <a:rPr lang="en-US" sz="3200" dirty="0"/>
              <a:t>per Unit as a Function of Accumulated Production</a:t>
            </a:r>
          </a:p>
        </p:txBody>
      </p:sp>
      <p:pic>
        <p:nvPicPr>
          <p:cNvPr id="1754115" name="Picture 3" descr="fig1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28600" y="1524000"/>
            <a:ext cx="8382000" cy="48641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45955651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61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458200" cy="1143000"/>
          </a:xfrm>
        </p:spPr>
        <p:txBody>
          <a:bodyPr/>
          <a:lstStyle/>
          <a:p>
            <a:r>
              <a:rPr lang="en-US" dirty="0"/>
              <a:t>Step 5: Selecting a Pricing Method</a:t>
            </a:r>
          </a:p>
        </p:txBody>
      </p:sp>
      <p:sp>
        <p:nvSpPr>
          <p:cNvPr id="17561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590800" y="1524000"/>
            <a:ext cx="5334000" cy="4953000"/>
          </a:xfrm>
        </p:spPr>
        <p:txBody>
          <a:bodyPr/>
          <a:lstStyle/>
          <a:p>
            <a:r>
              <a:rPr lang="en-US" sz="2800" dirty="0"/>
              <a:t>Markup pricing</a:t>
            </a:r>
          </a:p>
          <a:p>
            <a:r>
              <a:rPr lang="en-US" sz="2800" dirty="0"/>
              <a:t>Target-return pricing</a:t>
            </a:r>
          </a:p>
          <a:p>
            <a:r>
              <a:rPr lang="en-US" sz="2800" dirty="0"/>
              <a:t>Perceived-value pricing</a:t>
            </a:r>
          </a:p>
          <a:p>
            <a:r>
              <a:rPr lang="en-US" sz="2800" dirty="0"/>
              <a:t>Value pricing</a:t>
            </a:r>
          </a:p>
          <a:p>
            <a:r>
              <a:rPr lang="en-US" sz="2800" dirty="0"/>
              <a:t>Going-rate pricing</a:t>
            </a:r>
          </a:p>
          <a:p>
            <a:r>
              <a:rPr lang="en-US" sz="2800" dirty="0"/>
              <a:t>Auction-type </a:t>
            </a:r>
            <a:r>
              <a:rPr lang="en-US" sz="2800" dirty="0" smtClean="0"/>
              <a:t>pricing</a:t>
            </a:r>
          </a:p>
          <a:p>
            <a:r>
              <a:rPr lang="en-US" sz="2800" dirty="0" smtClean="0"/>
              <a:t>Product line pricing</a:t>
            </a:r>
          </a:p>
        </p:txBody>
      </p:sp>
      <p:pic>
        <p:nvPicPr>
          <p:cNvPr id="1756166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14400" y="1219200"/>
            <a:ext cx="1176338" cy="51816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78481610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5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6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56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6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56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6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56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6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56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6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56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6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56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616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2-04-03 at 4.15.25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74" t="4996" r="2787" b="16583"/>
          <a:stretch/>
        </p:blipFill>
        <p:spPr>
          <a:xfrm>
            <a:off x="533400" y="1447800"/>
            <a:ext cx="8072367" cy="3358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02706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4-03 at 4.21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300" y="609600"/>
            <a:ext cx="87249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483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71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/>
          <a:lstStyle/>
          <a:p>
            <a:r>
              <a:rPr lang="en-US" dirty="0" smtClean="0"/>
              <a:t>Break-Even </a:t>
            </a:r>
            <a:r>
              <a:rPr lang="en-US" dirty="0"/>
              <a:t>Chart</a:t>
            </a:r>
          </a:p>
        </p:txBody>
      </p:sp>
      <p:pic>
        <p:nvPicPr>
          <p:cNvPr id="1757187" name="Picture 3" descr="fig1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62000" y="2106613"/>
            <a:ext cx="7696200" cy="35591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74829674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9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Step 6: Selecting the Final Price</a:t>
            </a:r>
          </a:p>
        </p:txBody>
      </p:sp>
      <p:sp>
        <p:nvSpPr>
          <p:cNvPr id="1759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00200"/>
            <a:ext cx="4114800" cy="4953000"/>
          </a:xfrm>
        </p:spPr>
        <p:txBody>
          <a:bodyPr/>
          <a:lstStyle/>
          <a:p>
            <a:r>
              <a:rPr lang="en-US" sz="2800"/>
              <a:t>Impact of other marketing activities</a:t>
            </a:r>
          </a:p>
          <a:p>
            <a:r>
              <a:rPr lang="en-US" sz="2800"/>
              <a:t>Company pricing policies</a:t>
            </a:r>
          </a:p>
          <a:p>
            <a:r>
              <a:rPr lang="en-US" sz="2800"/>
              <a:t>Gain-and-risk sharing pricing</a:t>
            </a:r>
          </a:p>
          <a:p>
            <a:r>
              <a:rPr lang="en-US" sz="2800"/>
              <a:t>Impact of price on other parties</a:t>
            </a:r>
          </a:p>
        </p:txBody>
      </p:sp>
      <p:pic>
        <p:nvPicPr>
          <p:cNvPr id="175923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983" r="50143" b="9596"/>
          <a:stretch>
            <a:fillRect/>
          </a:stretch>
        </p:blipFill>
        <p:spPr>
          <a:xfrm>
            <a:off x="5065713" y="1981200"/>
            <a:ext cx="3201987" cy="363378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8575456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9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59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9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59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9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59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9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59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923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0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Price-Adaptation Strategies</a:t>
            </a:r>
          </a:p>
        </p:txBody>
      </p:sp>
      <p:sp>
        <p:nvSpPr>
          <p:cNvPr id="1760259" name="AutoShape 3"/>
          <p:cNvSpPr>
            <a:spLocks noChangeArrowheads="1"/>
          </p:cNvSpPr>
          <p:nvPr/>
        </p:nvSpPr>
        <p:spPr bwMode="auto">
          <a:xfrm>
            <a:off x="685800" y="1447800"/>
            <a:ext cx="4343400" cy="4724400"/>
          </a:xfrm>
          <a:prstGeom prst="rtTriangl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0260" name="Rectangle 4"/>
          <p:cNvSpPr>
            <a:spLocks noChangeArrowheads="1"/>
          </p:cNvSpPr>
          <p:nvPr/>
        </p:nvSpPr>
        <p:spPr bwMode="auto">
          <a:xfrm>
            <a:off x="1905000" y="1676400"/>
            <a:ext cx="6781800" cy="762000"/>
          </a:xfrm>
          <a:prstGeom prst="rect">
            <a:avLst/>
          </a:prstGeom>
          <a:gradFill rotWithShape="1">
            <a:gsLst>
              <a:gs pos="0">
                <a:srgbClr val="FFDD4F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C7DB0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r>
              <a:rPr lang="en-US" sz="3200"/>
              <a:t>Geographical Pricing</a:t>
            </a:r>
          </a:p>
        </p:txBody>
      </p:sp>
      <p:sp>
        <p:nvSpPr>
          <p:cNvPr id="1760261" name="Rectangle 5"/>
          <p:cNvSpPr>
            <a:spLocks noChangeArrowheads="1"/>
          </p:cNvSpPr>
          <p:nvPr/>
        </p:nvSpPr>
        <p:spPr bwMode="auto">
          <a:xfrm>
            <a:off x="2743200" y="2667000"/>
            <a:ext cx="5943600" cy="762000"/>
          </a:xfrm>
          <a:prstGeom prst="rect">
            <a:avLst/>
          </a:prstGeom>
          <a:gradFill rotWithShape="1">
            <a:gsLst>
              <a:gs pos="0">
                <a:srgbClr val="FFDD4F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C7DB0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r>
              <a:rPr lang="en-US" sz="3200"/>
              <a:t>Discounts/Allowances</a:t>
            </a:r>
          </a:p>
        </p:txBody>
      </p:sp>
      <p:sp>
        <p:nvSpPr>
          <p:cNvPr id="1760262" name="Rectangle 6"/>
          <p:cNvSpPr>
            <a:spLocks noChangeArrowheads="1"/>
          </p:cNvSpPr>
          <p:nvPr/>
        </p:nvSpPr>
        <p:spPr bwMode="auto">
          <a:xfrm>
            <a:off x="4419600" y="4648200"/>
            <a:ext cx="4267200" cy="685800"/>
          </a:xfrm>
          <a:prstGeom prst="rect">
            <a:avLst/>
          </a:prstGeom>
          <a:gradFill rotWithShape="1">
            <a:gsLst>
              <a:gs pos="0">
                <a:srgbClr val="FFDD4F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C7DB0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r>
              <a:rPr lang="en-US" sz="3200"/>
              <a:t>Differentiated Pricing</a:t>
            </a:r>
          </a:p>
        </p:txBody>
      </p:sp>
      <p:sp>
        <p:nvSpPr>
          <p:cNvPr id="1760263" name="Rectangle 7"/>
          <p:cNvSpPr>
            <a:spLocks noChangeArrowheads="1"/>
          </p:cNvSpPr>
          <p:nvPr/>
        </p:nvSpPr>
        <p:spPr bwMode="auto">
          <a:xfrm>
            <a:off x="3581400" y="3657600"/>
            <a:ext cx="5105400" cy="762000"/>
          </a:xfrm>
          <a:prstGeom prst="rect">
            <a:avLst/>
          </a:prstGeom>
          <a:gradFill rotWithShape="1">
            <a:gsLst>
              <a:gs pos="0">
                <a:srgbClr val="FFDD4F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C7DB0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r>
              <a:rPr lang="en-US" sz="3200"/>
              <a:t>Promotional Pricing</a:t>
            </a:r>
          </a:p>
        </p:txBody>
      </p:sp>
    </p:spTree>
    <p:extLst>
      <p:ext uri="{BB962C8B-B14F-4D97-AF65-F5344CB8AC3E}">
        <p14:creationId xmlns:p14="http://schemas.microsoft.com/office/powerpoint/2010/main" xmlns="" val="2224481646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6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6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6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6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6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0259" grpId="0" animBg="1"/>
      <p:bldP spid="1760260" grpId="0" animBg="1"/>
      <p:bldP spid="1760261" grpId="0" animBg="1"/>
      <p:bldP spid="1760262" grpId="0" animBg="1"/>
      <p:bldP spid="17602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Price-Adaptation Strategies</a:t>
            </a:r>
          </a:p>
        </p:txBody>
      </p:sp>
      <p:sp>
        <p:nvSpPr>
          <p:cNvPr id="1761286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/>
              <a:t>Countertrade</a:t>
            </a:r>
          </a:p>
          <a:p>
            <a:r>
              <a:rPr lang="en-US"/>
              <a:t>Barter</a:t>
            </a:r>
          </a:p>
          <a:p>
            <a:r>
              <a:rPr lang="en-US"/>
              <a:t>Compensation deal</a:t>
            </a:r>
          </a:p>
          <a:p>
            <a:r>
              <a:rPr lang="en-US"/>
              <a:t>Buyback arrangement</a:t>
            </a:r>
          </a:p>
          <a:p>
            <a:r>
              <a:rPr lang="en-US"/>
              <a:t>Offset</a:t>
            </a:r>
          </a:p>
        </p:txBody>
      </p:sp>
      <p:sp>
        <p:nvSpPr>
          <p:cNvPr id="1761287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86300" y="1600200"/>
            <a:ext cx="4076700" cy="45720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Discounts/ Allowances</a:t>
            </a:r>
          </a:p>
          <a:p>
            <a:r>
              <a:rPr lang="en-US"/>
              <a:t>Cash discount</a:t>
            </a:r>
          </a:p>
          <a:p>
            <a:r>
              <a:rPr lang="en-US"/>
              <a:t>Quantity discount</a:t>
            </a:r>
          </a:p>
          <a:p>
            <a:r>
              <a:rPr lang="en-US"/>
              <a:t>Functional discount</a:t>
            </a:r>
          </a:p>
          <a:p>
            <a:r>
              <a:rPr lang="en-US"/>
              <a:t>Seasonal discount</a:t>
            </a:r>
          </a:p>
          <a:p>
            <a:r>
              <a:rPr lang="en-US"/>
              <a:t>Allowance</a:t>
            </a:r>
          </a:p>
        </p:txBody>
      </p:sp>
    </p:spTree>
    <p:extLst>
      <p:ext uri="{BB962C8B-B14F-4D97-AF65-F5344CB8AC3E}">
        <p14:creationId xmlns:p14="http://schemas.microsoft.com/office/powerpoint/2010/main" xmlns="" val="3452955533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6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2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612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61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61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2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612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6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61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2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612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61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2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612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2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7612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286" grpId="0" build="p" autoUpdateAnimBg="0"/>
      <p:bldP spid="176128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Consumer Psychology </a:t>
            </a:r>
            <a:r>
              <a:rPr lang="en-US" sz="3200" dirty="0" smtClean="0"/>
              <a:t>and </a:t>
            </a:r>
            <a:r>
              <a:rPr lang="en-US" sz="3200" dirty="0"/>
              <a:t>Pricing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Reference Prices: </a:t>
            </a:r>
            <a:r>
              <a:rPr lang="en-US" dirty="0" smtClean="0"/>
              <a:t>Comparing an observed price to an internal reference price they remember or to an external frame of reference such as posted ‘regular retailed price’</a:t>
            </a:r>
          </a:p>
          <a:p>
            <a:r>
              <a:rPr lang="en-US" b="1" dirty="0"/>
              <a:t>Price-quality </a:t>
            </a:r>
            <a:r>
              <a:rPr lang="en-US" b="1" dirty="0" smtClean="0"/>
              <a:t>inferences</a:t>
            </a:r>
            <a:r>
              <a:rPr lang="en-US" dirty="0" smtClean="0"/>
              <a:t>:  Consumers use price as an indicator of quality.</a:t>
            </a:r>
          </a:p>
          <a:p>
            <a:r>
              <a:rPr lang="en-US" b="1" dirty="0" smtClean="0"/>
              <a:t>Price </a:t>
            </a:r>
            <a:r>
              <a:rPr lang="en-US" b="1" dirty="0"/>
              <a:t>C</a:t>
            </a:r>
            <a:r>
              <a:rPr lang="en-US" b="1" dirty="0" smtClean="0"/>
              <a:t>ues: </a:t>
            </a:r>
            <a:r>
              <a:rPr lang="en-US" dirty="0" smtClean="0"/>
              <a:t>Consumers perception of prices are also affected by alternative pricing strategies.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947784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2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Promotional Pricing Tactics</a:t>
            </a:r>
          </a:p>
        </p:txBody>
      </p:sp>
      <p:sp>
        <p:nvSpPr>
          <p:cNvPr id="176230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524000"/>
            <a:ext cx="3778250" cy="4572000"/>
          </a:xfrm>
        </p:spPr>
        <p:txBody>
          <a:bodyPr/>
          <a:lstStyle/>
          <a:p>
            <a:r>
              <a:rPr lang="en-US" sz="2400"/>
              <a:t>Loss-leader pricing</a:t>
            </a:r>
          </a:p>
          <a:p>
            <a:r>
              <a:rPr lang="en-US" sz="2400"/>
              <a:t>Special-event pricing</a:t>
            </a:r>
          </a:p>
          <a:p>
            <a:r>
              <a:rPr lang="en-US" sz="2400"/>
              <a:t>Cash rebates</a:t>
            </a:r>
          </a:p>
          <a:p>
            <a:r>
              <a:rPr lang="en-US" sz="2400"/>
              <a:t>Low-interest financing</a:t>
            </a:r>
          </a:p>
          <a:p>
            <a:r>
              <a:rPr lang="en-US" sz="2400"/>
              <a:t>Longer payment terms</a:t>
            </a:r>
          </a:p>
          <a:p>
            <a:r>
              <a:rPr lang="en-US" sz="2400"/>
              <a:t>Warranties and service contracts</a:t>
            </a:r>
          </a:p>
          <a:p>
            <a:r>
              <a:rPr lang="en-US" sz="2400"/>
              <a:t>Psychological discounting</a:t>
            </a:r>
          </a:p>
        </p:txBody>
      </p:sp>
      <p:pic>
        <p:nvPicPr>
          <p:cNvPr id="1762308" name="Picture 4" descr="21032RTYRGB60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12825" y="1600200"/>
            <a:ext cx="3276600" cy="45720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70913289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62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62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62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62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62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62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62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230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33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696200" cy="1143000"/>
          </a:xfrm>
        </p:spPr>
        <p:txBody>
          <a:bodyPr/>
          <a:lstStyle/>
          <a:p>
            <a:r>
              <a:rPr lang="en-US" dirty="0"/>
              <a:t>Differentiated Pricing</a:t>
            </a:r>
          </a:p>
        </p:txBody>
      </p:sp>
      <p:sp>
        <p:nvSpPr>
          <p:cNvPr id="176333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79950" y="1600200"/>
            <a:ext cx="3778250" cy="4572000"/>
          </a:xfrm>
        </p:spPr>
        <p:txBody>
          <a:bodyPr/>
          <a:lstStyle/>
          <a:p>
            <a:r>
              <a:rPr lang="en-US" sz="2800"/>
              <a:t>Customer-segment pricing</a:t>
            </a:r>
          </a:p>
          <a:p>
            <a:r>
              <a:rPr lang="en-US" sz="2800"/>
              <a:t>Product-form pricing</a:t>
            </a:r>
          </a:p>
          <a:p>
            <a:r>
              <a:rPr lang="en-US" sz="2800"/>
              <a:t>Image pricing</a:t>
            </a:r>
          </a:p>
          <a:p>
            <a:r>
              <a:rPr lang="en-US" sz="2800"/>
              <a:t>Channel pricing</a:t>
            </a:r>
          </a:p>
          <a:p>
            <a:r>
              <a:rPr lang="en-US" sz="2800"/>
              <a:t>Location pricing</a:t>
            </a:r>
          </a:p>
          <a:p>
            <a:r>
              <a:rPr lang="en-US" sz="2800"/>
              <a:t>Time pricing</a:t>
            </a:r>
          </a:p>
          <a:p>
            <a:r>
              <a:rPr lang="en-US" sz="2800"/>
              <a:t>Yield pricing</a:t>
            </a:r>
          </a:p>
        </p:txBody>
      </p:sp>
      <p:pic>
        <p:nvPicPr>
          <p:cNvPr id="1763334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62000" y="2620963"/>
            <a:ext cx="3771900" cy="25304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02701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rmAutofit/>
          </a:bodyPr>
          <a:lstStyle/>
          <a:p>
            <a:r>
              <a:rPr lang="en-US" sz="2800" dirty="0"/>
              <a:t>Initiating and responding to price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334000"/>
          </a:xfrm>
        </p:spPr>
        <p:txBody>
          <a:bodyPr>
            <a:normAutofit/>
          </a:bodyPr>
          <a:lstStyle/>
          <a:p>
            <a:r>
              <a:rPr lang="en-US" b="1" dirty="0" smtClean="0"/>
              <a:t>Initiating price cuts</a:t>
            </a:r>
          </a:p>
          <a:p>
            <a:pPr lvl="1"/>
            <a:r>
              <a:rPr lang="en-US" dirty="0" smtClean="0"/>
              <a:t>Low quality trap</a:t>
            </a:r>
          </a:p>
          <a:p>
            <a:pPr lvl="1"/>
            <a:r>
              <a:rPr lang="en-US" dirty="0" smtClean="0"/>
              <a:t>Fragile market share trap</a:t>
            </a:r>
          </a:p>
          <a:p>
            <a:pPr lvl="1"/>
            <a:r>
              <a:rPr lang="en-US" dirty="0" smtClean="0"/>
              <a:t>Shallow pocket trap</a:t>
            </a:r>
          </a:p>
          <a:p>
            <a:pPr lvl="1"/>
            <a:r>
              <a:rPr lang="en-US" dirty="0" smtClean="0"/>
              <a:t>Price war trap</a:t>
            </a:r>
          </a:p>
          <a:p>
            <a:r>
              <a:rPr lang="en-US" b="1" dirty="0" smtClean="0"/>
              <a:t>Initiating price increase</a:t>
            </a:r>
          </a:p>
          <a:p>
            <a:pPr lvl="1"/>
            <a:r>
              <a:rPr lang="en-US" dirty="0" smtClean="0"/>
              <a:t>Delayed quotation pricing</a:t>
            </a:r>
          </a:p>
          <a:p>
            <a:pPr lvl="1"/>
            <a:r>
              <a:rPr lang="en-US" dirty="0" smtClean="0"/>
              <a:t>Escalating clauses</a:t>
            </a:r>
          </a:p>
          <a:p>
            <a:pPr lvl="1"/>
            <a:r>
              <a:rPr lang="en-US" dirty="0" smtClean="0"/>
              <a:t>Unbundling</a:t>
            </a:r>
          </a:p>
          <a:p>
            <a:pPr lvl="1"/>
            <a:r>
              <a:rPr lang="en-US" dirty="0" smtClean="0"/>
              <a:t>Reduction of discounts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528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Reactions to competitive price cuts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7029024"/>
              </p:ext>
            </p:extLst>
          </p:nvPr>
        </p:nvGraphicFramePr>
        <p:xfrm>
          <a:off x="1447800" y="1600200"/>
          <a:ext cx="6781800" cy="5005979"/>
        </p:xfrm>
        <a:graphic>
          <a:graphicData uri="http://schemas.openxmlformats.org/presentationml/2006/ole">
            <p:oleObj spid="_x0000_s1025" name="Document" r:id="rId3" imgW="5625893" imgH="4152747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06285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Reactions to </a:t>
            </a:r>
            <a:r>
              <a:rPr lang="en-US" smtClean="0"/>
              <a:t>competitive price cuts</a:t>
            </a:r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2781025"/>
              </p:ext>
            </p:extLst>
          </p:nvPr>
        </p:nvGraphicFramePr>
        <p:xfrm>
          <a:off x="914400" y="1676400"/>
          <a:ext cx="7698874" cy="2971800"/>
        </p:xfrm>
        <a:graphic>
          <a:graphicData uri="http://schemas.openxmlformats.org/presentationml/2006/ole">
            <p:oleObj spid="_x0000_s2049" name="Document" r:id="rId3" imgW="5625893" imgH="2171620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52839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6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Steps in Setting Price</a:t>
            </a:r>
          </a:p>
        </p:txBody>
      </p:sp>
      <p:sp>
        <p:nvSpPr>
          <p:cNvPr id="1746947" name="Rectangle 3"/>
          <p:cNvSpPr>
            <a:spLocks noChangeArrowheads="1"/>
          </p:cNvSpPr>
          <p:nvPr/>
        </p:nvSpPr>
        <p:spPr bwMode="auto">
          <a:xfrm>
            <a:off x="1143000" y="1371600"/>
            <a:ext cx="4648200" cy="762000"/>
          </a:xfrm>
          <a:prstGeom prst="rect">
            <a:avLst/>
          </a:prstGeom>
          <a:gradFill rotWithShape="1">
            <a:gsLst>
              <a:gs pos="0">
                <a:srgbClr val="FFDD4F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E1D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r>
              <a:rPr lang="en-US" sz="2800">
                <a:solidFill>
                  <a:srgbClr val="000066"/>
                </a:solidFill>
              </a:rPr>
              <a:t>Select the price objective</a:t>
            </a:r>
          </a:p>
        </p:txBody>
      </p:sp>
      <p:sp>
        <p:nvSpPr>
          <p:cNvPr id="1746948" name="Rectangle 4"/>
          <p:cNvSpPr>
            <a:spLocks noChangeArrowheads="1"/>
          </p:cNvSpPr>
          <p:nvPr/>
        </p:nvSpPr>
        <p:spPr bwMode="auto">
          <a:xfrm>
            <a:off x="1676400" y="2286000"/>
            <a:ext cx="4648200" cy="762000"/>
          </a:xfrm>
          <a:prstGeom prst="rect">
            <a:avLst/>
          </a:prstGeom>
          <a:gradFill rotWithShape="1">
            <a:gsLst>
              <a:gs pos="0">
                <a:srgbClr val="FFDD4F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E1D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r>
              <a:rPr lang="en-US" sz="2800">
                <a:solidFill>
                  <a:srgbClr val="000066"/>
                </a:solidFill>
              </a:rPr>
              <a:t>Determine demand</a:t>
            </a:r>
          </a:p>
        </p:txBody>
      </p:sp>
      <p:sp>
        <p:nvSpPr>
          <p:cNvPr id="1746949" name="Rectangle 5"/>
          <p:cNvSpPr>
            <a:spLocks noChangeArrowheads="1"/>
          </p:cNvSpPr>
          <p:nvPr/>
        </p:nvSpPr>
        <p:spPr bwMode="auto">
          <a:xfrm>
            <a:off x="2209800" y="3124200"/>
            <a:ext cx="4648200" cy="762000"/>
          </a:xfrm>
          <a:prstGeom prst="rect">
            <a:avLst/>
          </a:prstGeom>
          <a:gradFill rotWithShape="1">
            <a:gsLst>
              <a:gs pos="0">
                <a:srgbClr val="FFDD4F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E1D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r>
              <a:rPr lang="en-US" sz="2800">
                <a:solidFill>
                  <a:srgbClr val="000066"/>
                </a:solidFill>
              </a:rPr>
              <a:t>Estimate costs</a:t>
            </a:r>
          </a:p>
        </p:txBody>
      </p:sp>
      <p:sp>
        <p:nvSpPr>
          <p:cNvPr id="1746950" name="Rectangle 6"/>
          <p:cNvSpPr>
            <a:spLocks noChangeArrowheads="1"/>
          </p:cNvSpPr>
          <p:nvPr/>
        </p:nvSpPr>
        <p:spPr bwMode="auto">
          <a:xfrm>
            <a:off x="2514600" y="3962400"/>
            <a:ext cx="4953000" cy="762000"/>
          </a:xfrm>
          <a:prstGeom prst="rect">
            <a:avLst/>
          </a:prstGeom>
          <a:gradFill rotWithShape="1">
            <a:gsLst>
              <a:gs pos="0">
                <a:srgbClr val="FFDD4F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E1D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r>
              <a:rPr lang="en-US" sz="2800">
                <a:solidFill>
                  <a:srgbClr val="000066"/>
                </a:solidFill>
              </a:rPr>
              <a:t>Analyze competitor price mix</a:t>
            </a:r>
          </a:p>
        </p:txBody>
      </p:sp>
      <p:sp>
        <p:nvSpPr>
          <p:cNvPr id="1746951" name="Rectangle 7"/>
          <p:cNvSpPr>
            <a:spLocks noChangeArrowheads="1"/>
          </p:cNvSpPr>
          <p:nvPr/>
        </p:nvSpPr>
        <p:spPr bwMode="auto">
          <a:xfrm>
            <a:off x="3276600" y="4800600"/>
            <a:ext cx="4648200" cy="762000"/>
          </a:xfrm>
          <a:prstGeom prst="rect">
            <a:avLst/>
          </a:prstGeom>
          <a:gradFill rotWithShape="1">
            <a:gsLst>
              <a:gs pos="0">
                <a:srgbClr val="FFDD4F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E1D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r>
              <a:rPr lang="en-US" sz="2800">
                <a:solidFill>
                  <a:srgbClr val="000066"/>
                </a:solidFill>
              </a:rPr>
              <a:t>Select pricing method</a:t>
            </a:r>
          </a:p>
        </p:txBody>
      </p:sp>
      <p:sp>
        <p:nvSpPr>
          <p:cNvPr id="1746952" name="Rectangle 8"/>
          <p:cNvSpPr>
            <a:spLocks noChangeArrowheads="1"/>
          </p:cNvSpPr>
          <p:nvPr/>
        </p:nvSpPr>
        <p:spPr bwMode="auto">
          <a:xfrm>
            <a:off x="3886200" y="5638800"/>
            <a:ext cx="4648200" cy="762000"/>
          </a:xfrm>
          <a:prstGeom prst="rect">
            <a:avLst/>
          </a:prstGeom>
          <a:gradFill rotWithShape="1">
            <a:gsLst>
              <a:gs pos="0">
                <a:srgbClr val="FFDD4F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E1D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r>
              <a:rPr lang="en-US" sz="2800">
                <a:solidFill>
                  <a:srgbClr val="000066"/>
                </a:solidFill>
              </a:rPr>
              <a:t>Select final price</a:t>
            </a:r>
          </a:p>
        </p:txBody>
      </p:sp>
      <p:cxnSp>
        <p:nvCxnSpPr>
          <p:cNvPr id="1746953" name="AutoShape 9"/>
          <p:cNvCxnSpPr>
            <a:cxnSpLocks noChangeShapeType="1"/>
            <a:stCxn id="1746947" idx="1"/>
            <a:endCxn id="1746948" idx="1"/>
          </p:cNvCxnSpPr>
          <p:nvPr/>
        </p:nvCxnSpPr>
        <p:spPr bwMode="auto">
          <a:xfrm rot="10800000" flipH="1" flipV="1">
            <a:off x="1143000" y="1752600"/>
            <a:ext cx="533400" cy="914400"/>
          </a:xfrm>
          <a:prstGeom prst="bentConnector3">
            <a:avLst>
              <a:gd name="adj1" fmla="val -42856"/>
            </a:avLst>
          </a:prstGeom>
          <a:noFill/>
          <a:ln w="9525">
            <a:solidFill>
              <a:srgbClr val="000066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6954" name="AutoShape 10"/>
          <p:cNvCxnSpPr>
            <a:cxnSpLocks noChangeShapeType="1"/>
            <a:stCxn id="1746948" idx="1"/>
            <a:endCxn id="1746949" idx="1"/>
          </p:cNvCxnSpPr>
          <p:nvPr/>
        </p:nvCxnSpPr>
        <p:spPr bwMode="auto">
          <a:xfrm rot="10800000" flipH="1" flipV="1">
            <a:off x="1676400" y="2667000"/>
            <a:ext cx="533400" cy="838200"/>
          </a:xfrm>
          <a:prstGeom prst="bentConnector3">
            <a:avLst>
              <a:gd name="adj1" fmla="val -42856"/>
            </a:avLst>
          </a:prstGeom>
          <a:noFill/>
          <a:ln w="9525">
            <a:solidFill>
              <a:srgbClr val="000066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6955" name="AutoShape 11"/>
          <p:cNvCxnSpPr>
            <a:cxnSpLocks noChangeShapeType="1"/>
            <a:stCxn id="1746949" idx="1"/>
            <a:endCxn id="1746950" idx="1"/>
          </p:cNvCxnSpPr>
          <p:nvPr/>
        </p:nvCxnSpPr>
        <p:spPr bwMode="auto">
          <a:xfrm rot="10800000" flipH="1" flipV="1">
            <a:off x="2209800" y="3505200"/>
            <a:ext cx="304800" cy="838200"/>
          </a:xfrm>
          <a:prstGeom prst="bentConnector3">
            <a:avLst>
              <a:gd name="adj1" fmla="val -75000"/>
            </a:avLst>
          </a:prstGeom>
          <a:noFill/>
          <a:ln w="9525">
            <a:solidFill>
              <a:srgbClr val="000066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6956" name="AutoShape 12"/>
          <p:cNvCxnSpPr>
            <a:cxnSpLocks noChangeShapeType="1"/>
            <a:stCxn id="1746950" idx="1"/>
            <a:endCxn id="1746951" idx="1"/>
          </p:cNvCxnSpPr>
          <p:nvPr/>
        </p:nvCxnSpPr>
        <p:spPr bwMode="auto">
          <a:xfrm rot="10800000" flipH="1" flipV="1">
            <a:off x="2514600" y="4343400"/>
            <a:ext cx="762000" cy="838200"/>
          </a:xfrm>
          <a:prstGeom prst="bentConnector3">
            <a:avLst>
              <a:gd name="adj1" fmla="val -30000"/>
            </a:avLst>
          </a:prstGeom>
          <a:noFill/>
          <a:ln w="9525">
            <a:solidFill>
              <a:srgbClr val="000066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6957" name="AutoShape 13"/>
          <p:cNvCxnSpPr>
            <a:cxnSpLocks noChangeShapeType="1"/>
            <a:stCxn id="1746951" idx="1"/>
            <a:endCxn id="1746952" idx="1"/>
          </p:cNvCxnSpPr>
          <p:nvPr/>
        </p:nvCxnSpPr>
        <p:spPr bwMode="auto">
          <a:xfrm rot="10800000" flipH="1" flipV="1">
            <a:off x="3276600" y="5181600"/>
            <a:ext cx="609600" cy="838200"/>
          </a:xfrm>
          <a:prstGeom prst="bentConnector3">
            <a:avLst>
              <a:gd name="adj1" fmla="val -37500"/>
            </a:avLst>
          </a:prstGeom>
          <a:noFill/>
          <a:ln w="9525">
            <a:solidFill>
              <a:srgbClr val="000066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2400082629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6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6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46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46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46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746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746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46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46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46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746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6947" grpId="0" animBg="1"/>
      <p:bldP spid="1746948" grpId="0" animBg="1"/>
      <p:bldP spid="1746949" grpId="0" animBg="1"/>
      <p:bldP spid="1746950" grpId="0" animBg="1"/>
      <p:bldP spid="1746951" grpId="0" animBg="1"/>
      <p:bldP spid="17469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7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610600" cy="1143000"/>
          </a:xfrm>
        </p:spPr>
        <p:txBody>
          <a:bodyPr/>
          <a:lstStyle/>
          <a:p>
            <a:r>
              <a:rPr lang="en-US" sz="3200" dirty="0"/>
              <a:t>Step 1: Selecting the </a:t>
            </a:r>
            <a:r>
              <a:rPr lang="en-US" sz="3200" dirty="0" smtClean="0"/>
              <a:t>Pricing Objective</a:t>
            </a:r>
            <a:endParaRPr lang="en-US" sz="3200" dirty="0"/>
          </a:p>
        </p:txBody>
      </p:sp>
      <p:sp>
        <p:nvSpPr>
          <p:cNvPr id="174797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1371600"/>
            <a:ext cx="8229600" cy="5029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Survival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Maximum current </a:t>
            </a:r>
            <a:r>
              <a:rPr lang="en-US" sz="2800" dirty="0" smtClean="0"/>
              <a:t>profit – Market penetration pricing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Maximum </a:t>
            </a:r>
            <a:r>
              <a:rPr lang="en-US" sz="2800" dirty="0"/>
              <a:t>market </a:t>
            </a:r>
            <a:r>
              <a:rPr lang="en-US" sz="2800" dirty="0" smtClean="0"/>
              <a:t>share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Maximum </a:t>
            </a:r>
            <a:r>
              <a:rPr lang="en-US" sz="2800" dirty="0"/>
              <a:t>market skimming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Product-quality leadership</a:t>
            </a:r>
          </a:p>
        </p:txBody>
      </p:sp>
    </p:spTree>
    <p:extLst>
      <p:ext uri="{BB962C8B-B14F-4D97-AF65-F5344CB8AC3E}">
        <p14:creationId xmlns:p14="http://schemas.microsoft.com/office/powerpoint/2010/main" xmlns="" val="1739241791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7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7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7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7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4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79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00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7696200" cy="1143000"/>
          </a:xfrm>
        </p:spPr>
        <p:txBody>
          <a:bodyPr/>
          <a:lstStyle/>
          <a:p>
            <a:r>
              <a:rPr lang="en-US" dirty="0"/>
              <a:t>Step 2: Determining Demand</a:t>
            </a:r>
          </a:p>
        </p:txBody>
      </p:sp>
      <p:sp>
        <p:nvSpPr>
          <p:cNvPr id="1750019" name="Rectangle 3"/>
          <p:cNvSpPr>
            <a:spLocks noChangeArrowheads="1"/>
          </p:cNvSpPr>
          <p:nvPr/>
        </p:nvSpPr>
        <p:spPr bwMode="auto">
          <a:xfrm>
            <a:off x="609600" y="1828800"/>
            <a:ext cx="3505200" cy="1219200"/>
          </a:xfrm>
          <a:prstGeom prst="rect">
            <a:avLst/>
          </a:prstGeom>
          <a:gradFill rotWithShape="1">
            <a:gsLst>
              <a:gs pos="0">
                <a:srgbClr val="FFDD4F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C7DB0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r>
              <a:rPr lang="en-US" sz="3200"/>
              <a:t>Price Sensitivity</a:t>
            </a:r>
          </a:p>
        </p:txBody>
      </p:sp>
      <p:sp>
        <p:nvSpPr>
          <p:cNvPr id="1750020" name="Rectangle 4"/>
          <p:cNvSpPr>
            <a:spLocks noChangeArrowheads="1"/>
          </p:cNvSpPr>
          <p:nvPr/>
        </p:nvSpPr>
        <p:spPr bwMode="auto">
          <a:xfrm>
            <a:off x="609600" y="3276600"/>
            <a:ext cx="3505200" cy="1219200"/>
          </a:xfrm>
          <a:prstGeom prst="rect">
            <a:avLst/>
          </a:prstGeom>
          <a:gradFill rotWithShape="1">
            <a:gsLst>
              <a:gs pos="0">
                <a:srgbClr val="FFDD4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rgbClr val="C7DB07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r>
              <a:rPr lang="en-US" sz="3200"/>
              <a:t>Estimating 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200"/>
              <a:t>Demand Curves</a:t>
            </a:r>
          </a:p>
        </p:txBody>
      </p:sp>
      <p:sp>
        <p:nvSpPr>
          <p:cNvPr id="1750021" name="Rectangle 5"/>
          <p:cNvSpPr>
            <a:spLocks noChangeArrowheads="1"/>
          </p:cNvSpPr>
          <p:nvPr/>
        </p:nvSpPr>
        <p:spPr bwMode="auto">
          <a:xfrm>
            <a:off x="609600" y="4724400"/>
            <a:ext cx="3505200" cy="1219200"/>
          </a:xfrm>
          <a:prstGeom prst="rect">
            <a:avLst/>
          </a:prstGeom>
          <a:gradFill rotWithShape="1">
            <a:gsLst>
              <a:gs pos="0">
                <a:srgbClr val="FFDD4F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C7DB0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</a:pPr>
            <a:r>
              <a:rPr lang="en-US" sz="3200"/>
              <a:t>Price Elasticity 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200"/>
              <a:t>of Demand</a:t>
            </a:r>
          </a:p>
        </p:txBody>
      </p:sp>
      <p:pic>
        <p:nvPicPr>
          <p:cNvPr id="1750022" name="Picture 6" descr="ph140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572000" y="1524000"/>
            <a:ext cx="3482975" cy="4876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53643803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50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50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50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50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0019" grpId="0" animBg="1"/>
      <p:bldP spid="1750020" grpId="0" animBg="1"/>
      <p:bldP spid="17500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 sensitivity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Customers are less price sensitive when:</a:t>
            </a:r>
          </a:p>
          <a:p>
            <a:r>
              <a:rPr lang="en-US" dirty="0" smtClean="0"/>
              <a:t>There are few or no substitute or competitors</a:t>
            </a:r>
          </a:p>
          <a:p>
            <a:r>
              <a:rPr lang="en-US" dirty="0" smtClean="0"/>
              <a:t>They do not readily notice the higher price</a:t>
            </a:r>
          </a:p>
          <a:p>
            <a:r>
              <a:rPr lang="en-US" dirty="0" smtClean="0"/>
              <a:t>They are slow to change their buying habits</a:t>
            </a:r>
          </a:p>
          <a:p>
            <a:r>
              <a:rPr lang="en-US" dirty="0" smtClean="0"/>
              <a:t>They think that the higher prices are justified</a:t>
            </a:r>
          </a:p>
          <a:p>
            <a:r>
              <a:rPr lang="en-US" dirty="0" smtClean="0"/>
              <a:t>Price is only a small part of the total cost of obtaining, operating and servicing the product over its lifetime.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73461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7011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Inelastic and Elastic </a:t>
            </a:r>
            <a:r>
              <a:rPr lang="en-US" dirty="0"/>
              <a:t>Demand</a:t>
            </a:r>
          </a:p>
        </p:txBody>
      </p:sp>
      <p:pic>
        <p:nvPicPr>
          <p:cNvPr id="1751043" name="Picture 3" descr="fig1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62000" y="2212975"/>
            <a:ext cx="7696200" cy="33448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56708144"/>
      </p:ext>
    </p:extLst>
  </p:cSld>
  <p:clrMapOvr>
    <a:masterClrMapping/>
  </p:clrMapOvr>
  <p:transition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Estimating demand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Surveys</a:t>
            </a:r>
          </a:p>
          <a:p>
            <a:r>
              <a:rPr lang="en-US" dirty="0" smtClean="0"/>
              <a:t>Price experiments</a:t>
            </a:r>
          </a:p>
          <a:p>
            <a:r>
              <a:rPr lang="en-US" dirty="0" smtClean="0"/>
              <a:t>Statistical analysis</a:t>
            </a:r>
          </a:p>
          <a:p>
            <a:r>
              <a:rPr lang="en-US" dirty="0" smtClean="0"/>
              <a:t>Experience/past </a:t>
            </a:r>
            <a:r>
              <a:rPr lang="en-US" smtClean="0"/>
              <a:t>performance analysis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5254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Estimating demand curves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28524679"/>
              </p:ext>
            </p:extLst>
          </p:nvPr>
        </p:nvGraphicFramePr>
        <p:xfrm>
          <a:off x="1219200" y="3505200"/>
          <a:ext cx="7340600" cy="2952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49240783"/>
              </p:ext>
            </p:extLst>
          </p:nvPr>
        </p:nvGraphicFramePr>
        <p:xfrm>
          <a:off x="2057400" y="1219200"/>
          <a:ext cx="5473700" cy="2049780"/>
        </p:xfrm>
        <a:graphic>
          <a:graphicData uri="http://schemas.openxmlformats.org/drawingml/2006/table">
            <a:tbl>
              <a:tblPr firstRow="1" bandRow="1"/>
              <a:tblGrid>
                <a:gridCol w="1739900"/>
                <a:gridCol w="977900"/>
                <a:gridCol w="1320800"/>
                <a:gridCol w="1435100"/>
              </a:tblGrid>
              <a:tr h="241300"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1-7</a:t>
                      </a:r>
                      <a:r>
                        <a:rPr lang="en-US" sz="14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th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March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15</a:t>
                      </a:r>
                      <a:r>
                        <a:rPr lang="en-US" sz="14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th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-21</a:t>
                      </a:r>
                      <a:r>
                        <a:rPr lang="en-US" sz="14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st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March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22</a:t>
                      </a:r>
                      <a:r>
                        <a:rPr lang="en-US" sz="14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nd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– 28</a:t>
                      </a:r>
                      <a:r>
                        <a:rPr lang="en-US" sz="14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th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March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No of subscribers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10,000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9,800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9,700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Rate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0.80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0.85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0.85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Mins Used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100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90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88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Revenue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800,000 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749,700 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725,560 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ARPU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80 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77 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75 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Migration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150 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200 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Churn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50 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100 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Churn 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0.50%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1.00%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792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1602</TotalTime>
  <Words>489</Words>
  <Application>Microsoft Macintosh PowerPoint</Application>
  <PresentationFormat>On-screen Show (4:3)</PresentationFormat>
  <Paragraphs>166</Paragraphs>
  <Slides>24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Equity</vt:lpstr>
      <vt:lpstr>Document</vt:lpstr>
      <vt:lpstr>Pricing Strategy</vt:lpstr>
      <vt:lpstr>Consumer Psychology and Pricing</vt:lpstr>
      <vt:lpstr>Steps in Setting Price</vt:lpstr>
      <vt:lpstr>Step 1: Selecting the Pricing Objective</vt:lpstr>
      <vt:lpstr>Step 2: Determining Demand</vt:lpstr>
      <vt:lpstr>Price sensitivity</vt:lpstr>
      <vt:lpstr>Inelastic and Elastic Demand</vt:lpstr>
      <vt:lpstr>Estimating demand curves</vt:lpstr>
      <vt:lpstr>Estimating demand curves</vt:lpstr>
      <vt:lpstr>Step 3: Estimating Costs</vt:lpstr>
      <vt:lpstr>Cost Terms and Production</vt:lpstr>
      <vt:lpstr>Cost per Unit as a Function of Accumulated Production</vt:lpstr>
      <vt:lpstr>Step 5: Selecting a Pricing Method</vt:lpstr>
      <vt:lpstr>Slide 14</vt:lpstr>
      <vt:lpstr>Slide 15</vt:lpstr>
      <vt:lpstr>Break-Even Chart</vt:lpstr>
      <vt:lpstr>Step 6: Selecting the Final Price</vt:lpstr>
      <vt:lpstr>Price-Adaptation Strategies</vt:lpstr>
      <vt:lpstr>Price-Adaptation Strategies</vt:lpstr>
      <vt:lpstr>Promotional Pricing Tactics</vt:lpstr>
      <vt:lpstr>Differentiated Pricing</vt:lpstr>
      <vt:lpstr>Initiating and responding to price changes</vt:lpstr>
      <vt:lpstr>Reactions to competitive price cuts</vt:lpstr>
      <vt:lpstr>Reactions to competitive price cuts</vt:lpstr>
    </vt:vector>
  </TitlesOfParts>
  <Company>florida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strategy</dc:title>
  <dc:creator>Taufique</dc:creator>
  <cp:lastModifiedBy>nsu</cp:lastModifiedBy>
  <cp:revision>45</cp:revision>
  <cp:lastPrinted>2012-04-02T07:39:57Z</cp:lastPrinted>
  <dcterms:created xsi:type="dcterms:W3CDTF">2005-09-18T20:08:13Z</dcterms:created>
  <dcterms:modified xsi:type="dcterms:W3CDTF">2012-04-08T10:21:26Z</dcterms:modified>
</cp:coreProperties>
</file>